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0" r:id="rId4"/>
    <p:sldId id="259" r:id="rId5"/>
    <p:sldId id="261" r:id="rId6"/>
    <p:sldId id="263" r:id="rId7"/>
    <p:sldId id="262" r:id="rId8"/>
    <p:sldId id="265" r:id="rId9"/>
    <p:sldId id="264" r:id="rId10"/>
    <p:sldId id="266" r:id="rId11"/>
    <p:sldId id="267" r:id="rId12"/>
    <p:sldId id="258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76" autoAdjust="0"/>
  </p:normalViewPr>
  <p:slideViewPr>
    <p:cSldViewPr snapToGrid="0">
      <p:cViewPr varScale="1">
        <p:scale>
          <a:sx n="87" d="100"/>
          <a:sy n="87" d="100"/>
        </p:scale>
        <p:origin x="-246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B6120B-F3AF-46C9-8CCC-9C1576228075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B04638-0F64-42F8-9088-7C55ACDE4B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28734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AAD5B-D7EF-4B5D-94A2-4279A6325E59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94C7C2-40CA-490C-A622-16D913BC75D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9637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46528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617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6175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4601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0225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8616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7251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5479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86429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47084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0761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4C7C2-40CA-490C-A622-16D913BC75DF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3053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686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1157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3859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4802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6087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9059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3273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100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078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53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3266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7C9F4-EE1D-4F3C-8FED-EFB4EF1BA361}" type="datetimeFigureOut">
              <a:rPr lang="pt-BR" smtClean="0"/>
              <a:t>19/11/2018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AA47A-D9D6-4873-B7BC-F50AA70119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9081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7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94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46340"/>
            <a:ext cx="12192000" cy="880197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4ª fase - Prototipação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2511973"/>
            <a:ext cx="12192000" cy="1807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000" dirty="0"/>
              <a:t>	</a:t>
            </a:r>
            <a:r>
              <a:rPr lang="pt-BR" sz="2000" dirty="0"/>
              <a:t>A Prototipação tem como função auxiliar a validação das ideias geradas e, apesar de ser apresentada como uma das últimas fases do processo de Design </a:t>
            </a:r>
            <a:r>
              <a:rPr lang="pt-BR" sz="2000" dirty="0" err="1"/>
              <a:t>Thinking</a:t>
            </a:r>
            <a:r>
              <a:rPr lang="pt-BR" sz="2000" dirty="0"/>
              <a:t>, pode ocorrer ao longo do projeto em paralelo com a Imersão e a Ideação.</a:t>
            </a:r>
          </a:p>
          <a:p>
            <a:r>
              <a:rPr lang="pt-BR" sz="2000" dirty="0"/>
              <a:t>[VIANNA, Maurício, Design </a:t>
            </a:r>
            <a:r>
              <a:rPr lang="pt-BR" sz="2000" dirty="0" err="1"/>
              <a:t>Thinking</a:t>
            </a:r>
            <a:r>
              <a:rPr lang="pt-BR" sz="2000" dirty="0"/>
              <a:t>: Inovação em Negócios, 121 p, 2012.]</a:t>
            </a:r>
          </a:p>
        </p:txBody>
      </p:sp>
    </p:spTree>
    <p:extLst>
      <p:ext uri="{BB962C8B-B14F-4D97-AF65-F5344CB8AC3E}">
        <p14:creationId xmlns:p14="http://schemas.microsoft.com/office/powerpoint/2010/main" val="1350837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46340"/>
            <a:ext cx="12192000" cy="880197"/>
          </a:xfrm>
        </p:spPr>
        <p:txBody>
          <a:bodyPr>
            <a:normAutofit/>
          </a:bodyPr>
          <a:lstStyle/>
          <a:p>
            <a:pPr algn="ctr"/>
            <a:r>
              <a:rPr lang="pt-BR" dirty="0" smtClean="0"/>
              <a:t>Sugestões apontadas pelos avaliadores da JIIC</a:t>
            </a:r>
            <a:endParaRPr lang="pt-BR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674914" y="2511973"/>
            <a:ext cx="11517086" cy="1807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itchFamily="34" charset="0"/>
              <a:buChar char="•"/>
            </a:pPr>
            <a:r>
              <a:rPr lang="pt-BR" sz="1600" dirty="0" smtClean="0"/>
              <a:t>FACILIDADE </a:t>
            </a:r>
            <a:r>
              <a:rPr lang="pt-BR" sz="1600" dirty="0"/>
              <a:t>E SIMPLICIDADE PARA A PLATAFORMA VOLTADA AOS PRESTADORES DE SERVIÇO;</a:t>
            </a:r>
          </a:p>
          <a:p>
            <a:endParaRPr lang="pt-BR" sz="1600" dirty="0"/>
          </a:p>
          <a:p>
            <a:pPr marL="342900" indent="-342900">
              <a:buFont typeface="Arial" pitchFamily="34" charset="0"/>
              <a:buChar char="•"/>
            </a:pPr>
            <a:r>
              <a:rPr lang="pt-BR" sz="1600" dirty="0" smtClean="0"/>
              <a:t>FILTROS </a:t>
            </a:r>
            <a:r>
              <a:rPr lang="pt-BR" sz="1600" dirty="0"/>
              <a:t>ESPECÍFICOS PARA O TIPO DE SERVIÇO;</a:t>
            </a:r>
          </a:p>
          <a:p>
            <a:endParaRPr lang="pt-BR" sz="1600" dirty="0"/>
          </a:p>
          <a:p>
            <a:pPr marL="342900" indent="-342900">
              <a:buFont typeface="Arial" pitchFamily="34" charset="0"/>
              <a:buChar char="•"/>
            </a:pPr>
            <a:r>
              <a:rPr lang="pt-BR" sz="1600" dirty="0" smtClean="0"/>
              <a:t>PAGAMENTO </a:t>
            </a:r>
            <a:r>
              <a:rPr lang="pt-BR" sz="1600" dirty="0"/>
              <a:t>REALIZADO DIRETAMENTE NO APLICATIVO;</a:t>
            </a:r>
          </a:p>
          <a:p>
            <a:endParaRPr lang="pt-BR" sz="1600" dirty="0"/>
          </a:p>
          <a:p>
            <a:pPr marL="342900" indent="-342900">
              <a:buFont typeface="Arial" charset="0"/>
              <a:buChar char="•"/>
            </a:pPr>
            <a:r>
              <a:rPr lang="pt-BR" sz="1600" dirty="0" smtClean="0"/>
              <a:t>SUGESTÕES </a:t>
            </a:r>
            <a:r>
              <a:rPr lang="pt-BR" sz="1600" dirty="0"/>
              <a:t>DE VALORES PARA DETERMINADO SERVIÇO EM DETERMINADA </a:t>
            </a:r>
            <a:r>
              <a:rPr lang="pt-BR" sz="1600" dirty="0" smtClean="0"/>
              <a:t>LOCALIZAÇÃO (PESQUISA </a:t>
            </a:r>
            <a:r>
              <a:rPr lang="pt-BR" sz="1600" dirty="0"/>
              <a:t>DE MERCADO).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302641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02510" cy="689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18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256540"/>
            <a:ext cx="12192000" cy="880197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/>
              <a:t>Tá na mão serviços </a:t>
            </a:r>
            <a:br>
              <a:rPr lang="pt-BR" dirty="0"/>
            </a:br>
            <a:r>
              <a:rPr lang="pt-BR" dirty="0"/>
              <a:t>(APP mobile para divulgação/ contratação de serviços)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-2" y="2389626"/>
            <a:ext cx="12192001" cy="1877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sz="11100" dirty="0"/>
          </a:p>
          <a:p>
            <a:r>
              <a:rPr lang="pt-BR" sz="11100" dirty="0"/>
              <a:t>	</a:t>
            </a:r>
            <a:r>
              <a:rPr lang="pt-BR" sz="14400" dirty="0"/>
              <a:t>Acadêmicos/ idealizadores</a:t>
            </a:r>
          </a:p>
          <a:p>
            <a:r>
              <a:rPr lang="pt-BR" sz="11100" dirty="0"/>
              <a:t>	</a:t>
            </a:r>
          </a:p>
          <a:p>
            <a:r>
              <a:rPr lang="pt-BR" sz="2800" dirty="0"/>
              <a:t>	</a:t>
            </a:r>
            <a:r>
              <a:rPr lang="pt-BR" sz="8000" dirty="0"/>
              <a:t>Alexandre Marino Casagrande</a:t>
            </a:r>
          </a:p>
          <a:p>
            <a:r>
              <a:rPr lang="pt-BR" sz="8000" dirty="0"/>
              <a:t>	Josemar Farias</a:t>
            </a:r>
          </a:p>
          <a:p>
            <a:r>
              <a:rPr lang="pt-BR" sz="8000" dirty="0"/>
              <a:t>	ADS-21/2</a:t>
            </a:r>
          </a:p>
          <a:p>
            <a:r>
              <a:rPr lang="pt-BR" sz="8000" dirty="0"/>
              <a:t>	Florianópolis, 01 de novembro de 2018.</a:t>
            </a:r>
          </a:p>
        </p:txBody>
      </p:sp>
    </p:spTree>
    <p:extLst>
      <p:ext uri="{BB962C8B-B14F-4D97-AF65-F5344CB8AC3E}">
        <p14:creationId xmlns:p14="http://schemas.microsoft.com/office/powerpoint/2010/main" val="445222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46340"/>
            <a:ext cx="12192000" cy="880197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Análise geral do problema e abordagem do projeto</a:t>
            </a: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-1" y="2274448"/>
            <a:ext cx="12192001" cy="1921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3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dirty="0"/>
              <a:t>	</a:t>
            </a:r>
            <a:r>
              <a:rPr lang="pt-BR" sz="6500" dirty="0"/>
              <a:t>Nos dias de hoje temos muitas pessoas que trabalham informalmente, ou prestam serviços. </a:t>
            </a:r>
          </a:p>
          <a:p>
            <a:r>
              <a:rPr lang="pt-BR" sz="6500" dirty="0"/>
              <a:t> </a:t>
            </a:r>
          </a:p>
          <a:p>
            <a:pPr algn="just"/>
            <a:r>
              <a:rPr lang="pt-BR" sz="6500" dirty="0"/>
              <a:t>	Desse modo foi verificado o quanto pessoas têm dificuldade para encontrar meios de solicitar determinados serviços informais, ou de prestação de serviços, tanto quanto também, as pessoas que tem o serviço a oferecer.</a:t>
            </a:r>
          </a:p>
          <a:p>
            <a:r>
              <a:rPr lang="pt-BR" sz="3600" dirty="0"/>
              <a:t> </a:t>
            </a:r>
          </a:p>
          <a:p>
            <a:r>
              <a:rPr lang="pt-BR" sz="3600" dirty="0"/>
              <a:t>	 </a:t>
            </a:r>
          </a:p>
          <a:p>
            <a:r>
              <a:rPr lang="pt-BR" sz="3600" dirty="0"/>
              <a:t>	</a:t>
            </a: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387364" y="4195729"/>
            <a:ext cx="9858705" cy="1921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pt-BR" sz="3200" dirty="0"/>
              <a:t>	</a:t>
            </a:r>
            <a:r>
              <a:rPr lang="pt-BR" sz="8400" dirty="0"/>
              <a:t>Outra questão é o feedback do serviço prestado e do prestador. O aplicativo deverá permitir que o contratante possa ter um feedback antes da contratação, referente ao(s) prestador(es) do(s) serviço(s) e que este feedback seja vinculado ao “perfil” do prestador de serviços em forma de indicação, elogio e críticas. Também deverá haver avaliação do prestador em escala de 1 a 5 estrelas (péssimo, razoável, bom, ótimo, excelente). Outro ponto que julgamos necessário é o que avalia o “contratante”, pois é importante também para que o prestador de serviços saiba se o contratante cumpre com o contratado e é um bom pagador. </a:t>
            </a:r>
          </a:p>
          <a:p>
            <a:r>
              <a:rPr lang="pt-BR" sz="8400" dirty="0"/>
              <a:t>	 </a:t>
            </a:r>
          </a:p>
          <a:p>
            <a:r>
              <a:rPr lang="pt-BR" sz="8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239414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46340"/>
            <a:ext cx="12192000" cy="880197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/>
              <a:t>Visual básico de telas de </a:t>
            </a:r>
            <a:r>
              <a:rPr lang="pt-BR" dirty="0" err="1"/>
              <a:t>login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(prestadores e contratantes) e da tela do contratante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405" y="2070539"/>
            <a:ext cx="6295697" cy="478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806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46340"/>
            <a:ext cx="12192000" cy="880197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/>
              <a:t>Análise da necessidade dos usuários</a:t>
            </a:r>
            <a:br>
              <a:rPr lang="pt-BR" dirty="0"/>
            </a:br>
            <a:r>
              <a:rPr lang="pt-BR" dirty="0"/>
              <a:t>(prestadores e contratantes)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515006" y="3039944"/>
            <a:ext cx="12192000" cy="8801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+mj-lt"/>
              <a:buAutoNum type="arabicPeriod"/>
            </a:pPr>
            <a:r>
              <a:rPr lang="pt-BR" sz="2100" dirty="0"/>
              <a:t>Quais as dificuldades de contratação de um serviço informal?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100" dirty="0"/>
              <a:t>Quais os problemas mais comuns nesses serviços informais?	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100" dirty="0"/>
              <a:t>Como você faz a pesquisa dos serviços?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100" dirty="0"/>
              <a:t>Como você oferece seus serviços?</a:t>
            </a:r>
          </a:p>
        </p:txBody>
      </p:sp>
    </p:spTree>
    <p:extLst>
      <p:ext uri="{BB962C8B-B14F-4D97-AF65-F5344CB8AC3E}">
        <p14:creationId xmlns:p14="http://schemas.microsoft.com/office/powerpoint/2010/main" val="2813065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46340"/>
            <a:ext cx="12192000" cy="880197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/>
              <a:t/>
            </a:r>
            <a:br>
              <a:rPr lang="pt-BR" dirty="0"/>
            </a:br>
            <a:r>
              <a:rPr lang="pt-BR" dirty="0"/>
              <a:t>Abordagem utilizada: Design </a:t>
            </a:r>
            <a:r>
              <a:rPr lang="pt-BR" dirty="0" err="1"/>
              <a:t>Thinking</a:t>
            </a:r>
            <a:r>
              <a:rPr lang="pt-BR" dirty="0"/>
              <a:t/>
            </a:r>
            <a:br>
              <a:rPr lang="pt-BR" dirty="0"/>
            </a:br>
            <a:r>
              <a:rPr lang="pt-BR" dirty="0"/>
              <a:t>4 fases não-lineares</a:t>
            </a:r>
            <a:br>
              <a:rPr lang="pt-BR" dirty="0"/>
            </a:br>
            <a:r>
              <a:rPr lang="pt-BR" dirty="0"/>
              <a:t>(imersão, análise, ideação e prototipação)</a:t>
            </a:r>
            <a:br>
              <a:rPr lang="pt-BR" dirty="0"/>
            </a:br>
            <a:endParaRPr lang="pt-BR" sz="2200" dirty="0"/>
          </a:p>
        </p:txBody>
      </p:sp>
      <p:pic>
        <p:nvPicPr>
          <p:cNvPr id="5" name="Imagem 4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087" y="2459417"/>
            <a:ext cx="6407450" cy="362606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tângulo 2"/>
          <p:cNvSpPr/>
          <p:nvPr/>
        </p:nvSpPr>
        <p:spPr>
          <a:xfrm>
            <a:off x="1759086" y="6206442"/>
            <a:ext cx="89614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latin typeface="Calibri Ligth(Corpo)"/>
              </a:rPr>
              <a:t>Orientação: Prof. LÉO VITOR ALVES REDONDO (Projeto Multidisciplinar Integrador)</a:t>
            </a:r>
          </a:p>
        </p:txBody>
      </p:sp>
    </p:spTree>
    <p:extLst>
      <p:ext uri="{BB962C8B-B14F-4D97-AF65-F5344CB8AC3E}">
        <p14:creationId xmlns:p14="http://schemas.microsoft.com/office/powerpoint/2010/main" val="281306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46340"/>
            <a:ext cx="12192000" cy="880197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1ª fase - Imersão 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2617076"/>
            <a:ext cx="11256579" cy="1807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000" dirty="0"/>
              <a:t>	</a:t>
            </a:r>
            <a:r>
              <a:rPr lang="pt-BR" sz="2000" dirty="0"/>
              <a:t>A primeira fase do processo de Design </a:t>
            </a:r>
            <a:r>
              <a:rPr lang="pt-BR" sz="2000" dirty="0" err="1"/>
              <a:t>Thinking</a:t>
            </a:r>
            <a:r>
              <a:rPr lang="pt-BR" sz="2000" dirty="0"/>
              <a:t> é chamada Imersão. Nesse momento a equipe de projeto aproxima-se do contexto do problema, tanto do ponto de vista da empresa (o cliente) quanto do usuário final (o cliente do cliente).</a:t>
            </a:r>
          </a:p>
          <a:p>
            <a:r>
              <a:rPr lang="pt-BR" sz="2000" dirty="0"/>
              <a:t>[VIANNA, Maurício, Design </a:t>
            </a:r>
            <a:r>
              <a:rPr lang="pt-BR" sz="2000" dirty="0" err="1"/>
              <a:t>Thinking</a:t>
            </a:r>
            <a:r>
              <a:rPr lang="pt-BR" sz="2000" dirty="0"/>
              <a:t>: Inovação em Negócios, 21 p, 2012.]</a:t>
            </a:r>
          </a:p>
        </p:txBody>
      </p:sp>
    </p:spTree>
    <p:extLst>
      <p:ext uri="{BB962C8B-B14F-4D97-AF65-F5344CB8AC3E}">
        <p14:creationId xmlns:p14="http://schemas.microsoft.com/office/powerpoint/2010/main" val="2813065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46340"/>
            <a:ext cx="12192000" cy="880197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2ª fase - Análise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2511973"/>
            <a:ext cx="12192000" cy="1807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000" dirty="0"/>
              <a:t>	</a:t>
            </a:r>
            <a:r>
              <a:rPr lang="pt-BR" sz="2000" dirty="0"/>
              <a:t>Após as etapas de levantamento de dados da fase de Imersão, os próximos passos são análise e síntese das informações coletadas. Para tal, os insights são organizados de maneira a obter-se padrões e a criar desafios que auxiliem na compreensão do problema.</a:t>
            </a:r>
          </a:p>
          <a:p>
            <a:r>
              <a:rPr lang="pt-BR" sz="2000" dirty="0"/>
              <a:t>[VIANNA, Maurício, Design </a:t>
            </a:r>
            <a:r>
              <a:rPr lang="pt-BR" sz="2000" dirty="0" err="1"/>
              <a:t>Thinking</a:t>
            </a:r>
            <a:r>
              <a:rPr lang="pt-BR" sz="2000" dirty="0"/>
              <a:t>: Inovação em Negócios, 65 p, 2012.]</a:t>
            </a:r>
          </a:p>
        </p:txBody>
      </p:sp>
    </p:spTree>
    <p:extLst>
      <p:ext uri="{BB962C8B-B14F-4D97-AF65-F5344CB8AC3E}">
        <p14:creationId xmlns:p14="http://schemas.microsoft.com/office/powerpoint/2010/main" val="4274846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05"/>
            <a:ext cx="12192000" cy="6893305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046340"/>
            <a:ext cx="12192000" cy="880197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3ª fase - Ideação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2511973"/>
            <a:ext cx="12192000" cy="1807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000" dirty="0"/>
              <a:t>	</a:t>
            </a:r>
            <a:r>
              <a:rPr lang="pt-BR" sz="2000" dirty="0"/>
              <a:t>Essa fase tem como intuito gerar ideias inovadoras para o tema do projeto e, para isso, utilizam-se as ferramentas de síntese criadas na fase de análise para estimular a criatividade e gerar soluções que estejam de acordo com o contexto do assunto trabalhado.</a:t>
            </a:r>
          </a:p>
          <a:p>
            <a:r>
              <a:rPr lang="pt-BR" sz="2000" dirty="0"/>
              <a:t>[VIANNA, Maurício, Design </a:t>
            </a:r>
            <a:r>
              <a:rPr lang="pt-BR" sz="2000" dirty="0" err="1"/>
              <a:t>Thinking</a:t>
            </a:r>
            <a:r>
              <a:rPr lang="pt-BR" sz="2000" dirty="0"/>
              <a:t>: Inovação em Negócios, 99 p, 2012.]</a:t>
            </a:r>
          </a:p>
        </p:txBody>
      </p:sp>
    </p:spTree>
    <p:extLst>
      <p:ext uri="{BB962C8B-B14F-4D97-AF65-F5344CB8AC3E}">
        <p14:creationId xmlns:p14="http://schemas.microsoft.com/office/powerpoint/2010/main" val="42748465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129</Words>
  <Application>Microsoft Office PowerPoint</Application>
  <PresentationFormat>Personalizar</PresentationFormat>
  <Paragraphs>58</Paragraphs>
  <Slides>12</Slides>
  <Notes>12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Tema do Office</vt:lpstr>
      <vt:lpstr>Apresentação do PowerPoint</vt:lpstr>
      <vt:lpstr>Tá na mão serviços  (APP mobile para divulgação/ contratação de serviços)</vt:lpstr>
      <vt:lpstr>Análise geral do problema e abordagem do projeto</vt:lpstr>
      <vt:lpstr>Visual básico de telas de login  (prestadores e contratantes) e da tela do contratante</vt:lpstr>
      <vt:lpstr>Análise da necessidade dos usuários (prestadores e contratantes)</vt:lpstr>
      <vt:lpstr> Abordagem utilizada: Design Thinking 4 fases não-lineares (imersão, análise, ideação e prototipação) </vt:lpstr>
      <vt:lpstr>1ª fase - Imersão </vt:lpstr>
      <vt:lpstr>2ª fase - Análise</vt:lpstr>
      <vt:lpstr>3ª fase - Ideação</vt:lpstr>
      <vt:lpstr>4ª fase - Prototipação</vt:lpstr>
      <vt:lpstr>Sugestões apontadas pelos avaliadores da JIIC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manub</dc:creator>
  <cp:lastModifiedBy>Alexandre Marino Casagrande</cp:lastModifiedBy>
  <cp:revision>20</cp:revision>
  <dcterms:created xsi:type="dcterms:W3CDTF">2018-03-26T20:29:29Z</dcterms:created>
  <dcterms:modified xsi:type="dcterms:W3CDTF">2018-11-19T17:57:26Z</dcterms:modified>
</cp:coreProperties>
</file>

<file path=docProps/thumbnail.jpeg>
</file>